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68" r:id="rId2"/>
    <p:sldMasterId id="2147483880" r:id="rId3"/>
  </p:sldMasterIdLst>
  <p:notesMasterIdLst>
    <p:notesMasterId r:id="rId38"/>
  </p:notesMasterIdLst>
  <p:sldIdLst>
    <p:sldId id="336" r:id="rId4"/>
    <p:sldId id="334" r:id="rId5"/>
    <p:sldId id="308" r:id="rId6"/>
    <p:sldId id="313" r:id="rId7"/>
    <p:sldId id="297" r:id="rId8"/>
    <p:sldId id="298" r:id="rId9"/>
    <p:sldId id="319" r:id="rId10"/>
    <p:sldId id="307" r:id="rId11"/>
    <p:sldId id="306" r:id="rId12"/>
    <p:sldId id="305" r:id="rId13"/>
    <p:sldId id="309" r:id="rId14"/>
    <p:sldId id="312" r:id="rId15"/>
    <p:sldId id="316" r:id="rId16"/>
    <p:sldId id="314" r:id="rId17"/>
    <p:sldId id="315" r:id="rId18"/>
    <p:sldId id="311" r:id="rId19"/>
    <p:sldId id="317" r:id="rId20"/>
    <p:sldId id="318" r:id="rId21"/>
    <p:sldId id="296" r:id="rId22"/>
    <p:sldId id="320" r:id="rId23"/>
    <p:sldId id="321" r:id="rId24"/>
    <p:sldId id="325" r:id="rId25"/>
    <p:sldId id="327" r:id="rId26"/>
    <p:sldId id="326" r:id="rId27"/>
    <p:sldId id="328" r:id="rId28"/>
    <p:sldId id="329" r:id="rId29"/>
    <p:sldId id="330" r:id="rId30"/>
    <p:sldId id="322" r:id="rId31"/>
    <p:sldId id="324" r:id="rId32"/>
    <p:sldId id="323" r:id="rId33"/>
    <p:sldId id="331" r:id="rId34"/>
    <p:sldId id="332" r:id="rId35"/>
    <p:sldId id="333" r:id="rId36"/>
    <p:sldId id="310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333399"/>
    <a:srgbClr val="FFFF00"/>
    <a:srgbClr val="990000"/>
    <a:srgbClr val="FF3300"/>
    <a:srgbClr val="6600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3" autoAdjust="0"/>
    <p:restoredTop sz="94660"/>
  </p:normalViewPr>
  <p:slideViewPr>
    <p:cSldViewPr>
      <p:cViewPr varScale="1">
        <p:scale>
          <a:sx n="70" d="100"/>
          <a:sy n="70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B4C885-0AE7-433E-971B-9C32F1752237}" type="datetimeFigureOut">
              <a:rPr lang="ru-RU"/>
              <a:pPr>
                <a:defRPr/>
              </a:pPr>
              <a:t>вт 26.05.26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3D3FFA-30C5-45FA-9B70-89D180AC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370B0C1-B73A-4366-9EC0-F63778134A0A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1D55556-6EDB-48B7-8D50-246D1D343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186248"/>
      </p:ext>
    </p:extLst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8A7B832-3C9C-4B21-8D76-B193C605BC2A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B241053-F363-4C65-BBBC-B8DAF8F3F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698617"/>
      </p:ext>
    </p:extLst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E4EAE36-6BBA-411E-B2C6-6E816E0CCDE8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6AE6A46-343F-4567-A5B2-2B63562BED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47235"/>
      </p:ext>
    </p:extLst>
  </p:cSld>
  <p:clrMapOvr>
    <a:masterClrMapping/>
  </p:clrMapOvr>
  <p:transition spd="slow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C310C8C-F371-45A4-81B0-9E7FFF0F8192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96EB07E-A428-4EFE-9D3E-A60EB6747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43700"/>
      </p:ext>
    </p:extLst>
  </p:cSld>
  <p:clrMapOvr>
    <a:masterClrMapping/>
  </p:clrMapOvr>
  <p:transition spd="slow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ADE3027-BE90-4AE9-BAA7-BABCFF33779B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FAAEDEC-10E1-4BC3-94C3-BBE21BB80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641652"/>
      </p:ext>
    </p:extLst>
  </p:cSld>
  <p:clrMapOvr>
    <a:masterClrMapping/>
  </p:clrMapOvr>
  <p:transition spd="slow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A66EF64-5CB5-43C2-B0DA-DA48A91F2EA9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D27957B-E750-40B3-AB3C-034F0B1A6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493588"/>
      </p:ext>
    </p:extLst>
  </p:cSld>
  <p:clrMapOvr>
    <a:masterClrMapping/>
  </p:clrMapOvr>
  <p:transition spd="slow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19BB859-1D23-4A92-9ABD-4D2B4B2EC774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797B4E7-0AF1-45AF-8D37-9120AE405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547221"/>
      </p:ext>
    </p:extLst>
  </p:cSld>
  <p:clrMapOvr>
    <a:masterClrMapping/>
  </p:clrMapOvr>
  <p:transition spd="slow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7D8AEF5-1E5E-4110-A240-3B978884BF90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DF9683D-5BCE-4EFC-BCFF-09FBB98870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280600"/>
      </p:ext>
    </p:extLst>
  </p:cSld>
  <p:clrMapOvr>
    <a:masterClrMapping/>
  </p:clrMapOvr>
  <p:transition spd="slow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4CBAAA4-44B2-4EB3-91CE-81E33136BE58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0C45D3A-EAC0-4820-983B-91B8C9902B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78552"/>
      </p:ext>
    </p:extLst>
  </p:cSld>
  <p:clrMapOvr>
    <a:masterClrMapping/>
  </p:clrMapOvr>
  <p:transition spd="slow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9B90057-BE10-4E10-B82C-12C41B65D494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DA51C4F-42D5-4A08-B936-F4584A67EB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052260"/>
      </p:ext>
    </p:extLst>
  </p:cSld>
  <p:clrMapOvr>
    <a:masterClrMapping/>
  </p:clrMapOvr>
  <p:transition spd="slow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533C025-DC9D-4D28-B787-2A71A0E7B1DD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2C421A6-A15F-4EF3-ACB5-0E895DC6D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331"/>
      </p:ext>
    </p:extLst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8A06E45-1AE2-48E8-9D4E-1583FF0CA1CD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A734A75-2A52-4FD3-9D6D-2AB56ACBA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49726"/>
      </p:ext>
    </p:extLst>
  </p:cSld>
  <p:clrMapOvr>
    <a:masterClrMapping/>
  </p:clrMapOvr>
  <p:transition spd="slow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E94C41A-9BD6-41FE-8CCF-A3C74F04AB2B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CDF29BC-CB94-4398-9B56-98F0DB7917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59571"/>
      </p:ext>
    </p:extLst>
  </p:cSld>
  <p:clrMapOvr>
    <a:masterClrMapping/>
  </p:clrMapOvr>
  <p:transition spd="slow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94C4B38-6A02-4880-87E7-A3B14C37E5F5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F180778-6790-4C85-B4A0-050BE682F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40033"/>
      </p:ext>
    </p:extLst>
  </p:cSld>
  <p:clrMapOvr>
    <a:masterClrMapping/>
  </p:clrMapOvr>
  <p:transition spd="slow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4E15510-3400-4C46-B271-40F1A2363385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5E5F072-37B6-467C-8B6B-2D553E145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970071"/>
      </p:ext>
    </p:extLst>
  </p:cSld>
  <p:clrMapOvr>
    <a:masterClrMapping/>
  </p:clrMapOvr>
  <p:transition spd="slow" advClick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D50B641-A59A-4653-8560-23BEB3BD30EE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2E4A809-5242-4961-8959-28AB4139E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26806"/>
      </p:ext>
    </p:extLst>
  </p:cSld>
  <p:clrMapOvr>
    <a:masterClrMapping/>
  </p:clrMapOvr>
  <p:transition spd="slow" advClick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7EF377F-43ED-4F4A-9070-20F1E640FD3D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0C7DDF4-AB50-4971-81CD-E71599EAB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975517"/>
      </p:ext>
    </p:extLst>
  </p:cSld>
  <p:clrMapOvr>
    <a:masterClrMapping/>
  </p:clrMapOvr>
  <p:transition spd="slow" advClick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61F94CA-5CEC-4F2F-9ED6-0040B4186881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693CF54-353F-4D6D-806D-1FA4A582D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96295"/>
      </p:ext>
    </p:extLst>
  </p:cSld>
  <p:clrMapOvr>
    <a:masterClrMapping/>
  </p:clrMapOvr>
  <p:transition spd="slow" advClick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05C8CB0-556B-425A-A4DA-896F30851A10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533F961-5947-40FE-B4AB-1682A2942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07521"/>
      </p:ext>
    </p:extLst>
  </p:cSld>
  <p:clrMapOvr>
    <a:masterClrMapping/>
  </p:clrMapOvr>
  <p:transition spd="slow" advClick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01087C-042E-43EE-B0B6-395F609E2413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E8EE5A8-8171-4CBF-BB18-160791F9A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373"/>
      </p:ext>
    </p:extLst>
  </p:cSld>
  <p:clrMapOvr>
    <a:masterClrMapping/>
  </p:clrMapOvr>
  <p:transition spd="slow" advClick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480B7A-F9A2-4350-B5F3-3ADC3C4C835F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8ABD16C-3A71-4DF5-B736-F7BD5A980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19938"/>
      </p:ext>
    </p:extLst>
  </p:cSld>
  <p:clrMapOvr>
    <a:masterClrMapping/>
  </p:clrMapOvr>
  <p:transition spd="slow" advClick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F40FAF0-44B9-4FE6-A2E9-5F697BFFE4EA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CDE9B31-835D-42E8-BB65-DDC025653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999479"/>
      </p:ext>
    </p:extLst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F58A8CB-34A8-4254-B355-C9A233CF1140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3FEB6C9-1770-47ED-A5BE-62826B1AB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77530"/>
      </p:ext>
    </p:extLst>
  </p:cSld>
  <p:clrMapOvr>
    <a:masterClrMapping/>
  </p:clrMapOvr>
  <p:transition spd="slow" advClick="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0F8AE8-D123-45D3-BA42-0C97800CF36F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DF17FCB-4B67-4A41-AD0D-4822777708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5418"/>
      </p:ext>
    </p:extLst>
  </p:cSld>
  <p:clrMapOvr>
    <a:masterClrMapping/>
  </p:clrMapOvr>
  <p:transition spd="slow" advClick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FC0FEE0-C719-4C34-86E7-C607C2183392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AA89EB3-FE1E-4408-8042-E62A9F41D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233354"/>
      </p:ext>
    </p:extLst>
  </p:cSld>
  <p:clrMapOvr>
    <a:masterClrMapping/>
  </p:clrMapOvr>
  <p:transition spd="slow" advClick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16026EC-1346-4895-8CE1-0BD12F24C87A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CDBC050-3600-4603-9188-FDC117F80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788861"/>
      </p:ext>
    </p:extLst>
  </p:cSld>
  <p:clrMapOvr>
    <a:masterClrMapping/>
  </p:clrMapOvr>
  <p:transition spd="slow" advClick="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3B0CE88-CF53-4A3A-8918-05F7F7078389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4355D11-D195-4AE5-8C9D-2FB42E01A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778699"/>
      </p:ext>
    </p:extLst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4E60469-4EA3-47ED-8924-30FC6E71B0C9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855244F-EE43-4952-9173-83A05D2F8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20780"/>
      </p:ext>
    </p:extLst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37AD6FB-0656-4173-820D-78B0904211FE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3DFF539-7296-45A0-9BED-70BF27A52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73466"/>
      </p:ext>
    </p:extLst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10A1916-7282-4099-92C6-540616941E86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CD91B2F-5E6F-4F73-A5C8-B610D9B99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58155"/>
      </p:ext>
    </p:extLst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F550F5A-9DAA-473E-9787-2828A3E9ABE9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2FA1BC3-9307-4749-8617-A2027E191F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30668"/>
      </p:ext>
    </p:extLst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B003DC6-80DC-4F5D-9DD2-3C027017935A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A9CBBF7-6D45-4EB1-97FB-AC639BB1A8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815489"/>
      </p:ext>
    </p:extLst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481111E-8244-4A0A-8E5B-1A44EC989449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34E1AA9-A3A9-48AE-AFFF-EE1C9E7D03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14052"/>
      </p:ext>
    </p:extLst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C23C2BE-95FA-477B-9565-934FC78A86ED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D41CD93-5B4A-4FAE-9C0C-B4AA58BAA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3281D0D-FDF4-4109-A5B8-10DBA71DEFF1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E4719BC-9D80-44A7-9D7E-ECB2B6949E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8765D2-4A46-4519-B190-702AFFD3B607}" type="datetimeFigureOut">
              <a:rPr lang="ru-RU"/>
              <a:pPr>
                <a:defRPr/>
              </a:pPr>
              <a:t>вт 26.05.26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2E789B3-3A9D-40B4-B36C-525A59DF5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slow"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2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1.jpeg"/><Relationship Id="rId5" Type="http://schemas.openxmlformats.org/officeDocument/2006/relationships/slide" Target="slide1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slide" Target="slide15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8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5.jpeg"/><Relationship Id="rId5" Type="http://schemas.openxmlformats.org/officeDocument/2006/relationships/slide" Target="slide1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0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7.jpeg"/><Relationship Id="rId5" Type="http://schemas.openxmlformats.org/officeDocument/2006/relationships/slide" Target="slide2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9.jpeg"/><Relationship Id="rId5" Type="http://schemas.openxmlformats.org/officeDocument/2006/relationships/slide" Target="slide24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23.png"/><Relationship Id="rId5" Type="http://schemas.openxmlformats.org/officeDocument/2006/relationships/slide" Target="slide29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5.xml"/><Relationship Id="rId7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4.png"/><Relationship Id="rId5" Type="http://schemas.openxmlformats.org/officeDocument/2006/relationships/slide" Target="slide33.xml"/><Relationship Id="rId4" Type="http://schemas.openxmlformats.org/officeDocument/2006/relationships/image" Target="../media/image3.gif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2.wav"/><Relationship Id="rId5" Type="http://schemas.openxmlformats.org/officeDocument/2006/relationships/hyperlink" Target="https://video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Объект 2"/>
          <p:cNvSpPr>
            <a:spLocks noGrp="1"/>
          </p:cNvSpPr>
          <p:nvPr>
            <p:ph sz="half" idx="1"/>
          </p:nvPr>
        </p:nvSpPr>
        <p:spPr>
          <a:xfrm>
            <a:off x="287524" y="2829366"/>
            <a:ext cx="8352928" cy="103168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600" b="1" dirty="0" smtClean="0"/>
              <a:t>Интерактивная игра</a:t>
            </a:r>
            <a:r>
              <a:rPr lang="ru-RU" altLang="ru-RU" sz="2600" b="1" dirty="0" smtClean="0"/>
              <a:t> </a:t>
            </a:r>
            <a:r>
              <a:rPr lang="ru-RU" altLang="ru-RU" sz="2600" b="1" dirty="0" smtClean="0"/>
              <a:t>для детей дошкольного </a:t>
            </a:r>
            <a:r>
              <a:rPr lang="ru-RU" altLang="ru-RU" sz="2600" b="1" dirty="0" smtClean="0"/>
              <a:t>возраста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2600" b="1" dirty="0" smtClean="0"/>
              <a:t>С ТНР</a:t>
            </a:r>
            <a:endParaRPr lang="ru-RU" altLang="ru-RU" sz="2600" b="1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87524" y="3429000"/>
            <a:ext cx="8568952" cy="142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600" y="369887"/>
            <a:ext cx="7488832" cy="14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</a:p>
          <a:p>
            <a:pPr>
              <a:defRPr/>
            </a:pPr>
            <a:r>
              <a:rPr kumimoji="0"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 117 Тракторозаводского района Волгограда»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6193" y="3704846"/>
            <a:ext cx="6563581" cy="1152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мягкий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956879"/>
            <a:ext cx="6715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Играем с Машей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8154" y="5457005"/>
            <a:ext cx="4788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Воспитатель: Бутова Юлия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7009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538913" y="55245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220788" y="55419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П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728913"/>
            <a:ext cx="21478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4" descr="http://www.wallstickers-folies.co.uk/ori-cock-wall-stickers-4772_120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2239963"/>
            <a:ext cx="20367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22.wav">
            <a:hlinkClick r:id="" action="ppaction://media"/>
          </p:cNvPr>
          <p:cNvPicPr>
            <a:picLocks noChangeAspect="1"/>
          </p:cNvPicPr>
          <p:nvPr>
            <a:wavAudioFile r:embed="rId1" name="AFBE468C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724400"/>
            <a:ext cx="1728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8131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29425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193800" y="548481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Б</a:t>
            </a:r>
          </a:p>
        </p:txBody>
      </p:sp>
      <p:pic>
        <p:nvPicPr>
          <p:cNvPr id="49158" name="Picture 2" descr="http://weclipart.com/gimg/45EDD7E42EBC2D08/11949855472053175131wooden_barrel_petri_lumm_01.svg.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89138"/>
            <a:ext cx="2381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http://img-fotki.yandex.ru/get/9252/47407354.d7a/0_1579f8_e4202c11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92375"/>
            <a:ext cx="36004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0CD100.wav">
            <a:hlinkClick r:id="" action="ppaction://media"/>
          </p:cNvPr>
          <p:cNvPicPr>
            <a:picLocks noChangeAspect="1"/>
          </p:cNvPicPr>
          <p:nvPr>
            <a:wavAudioFile r:embed="rId1" name="D0CD84E7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59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0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548438" y="55721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106488" y="55419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Г</a:t>
            </a:r>
          </a:p>
        </p:txBody>
      </p:sp>
      <p:pic>
        <p:nvPicPr>
          <p:cNvPr id="52230" name="Picture 10" descr="http://deticarnaval.ru/published/publicdata/CRAZYFASDETICAR/attachments/SC/products_pictures/30337mytoys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49475"/>
            <a:ext cx="30241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 descr="http://obninsk-info.ru/s_images/142501996568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4318">
            <a:off x="5011738" y="2681287"/>
            <a:ext cx="3022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24D178.wav">
            <a:hlinkClick r:id="" action="ppaction://media"/>
          </p:cNvPr>
          <p:cNvPicPr>
            <a:picLocks noChangeAspect="1"/>
          </p:cNvPicPr>
          <p:nvPr>
            <a:wavAudioFile r:embed="rId1" name="D24D3E3F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371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5445125"/>
            <a:ext cx="17287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427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66737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669088" y="54276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522288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В</a:t>
            </a:r>
          </a:p>
        </p:txBody>
      </p:sp>
      <p:pic>
        <p:nvPicPr>
          <p:cNvPr id="55302" name="Picture 15" descr="http://www.yuterra.life/upload/images/14/65/12765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1336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7" descr="http://atom-bike.ru/images/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373313"/>
            <a:ext cx="33766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946240.wav">
            <a:hlinkClick r:id="" action="ppaction://media"/>
          </p:cNvPr>
          <p:cNvPicPr>
            <a:picLocks noChangeAspect="1"/>
          </p:cNvPicPr>
          <p:nvPr>
            <a:wavAudioFile r:embed="rId1" name="59468A53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12875"/>
            <a:ext cx="6696075" cy="11525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мягкий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2" name="Объект 3"/>
          <p:cNvSpPr>
            <a:spLocks noGrp="1"/>
          </p:cNvSpPr>
          <p:nvPr>
            <p:ph sz="half" idx="2"/>
          </p:nvPr>
        </p:nvSpPr>
        <p:spPr>
          <a:xfrm>
            <a:off x="2268538" y="188913"/>
            <a:ext cx="4103687" cy="5032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smtClean="0"/>
              <a:t>Информация для взрослых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979613" y="609600"/>
            <a:ext cx="4608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с Машей</a:t>
            </a:r>
            <a:endParaRPr kumimoji="0"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714348" y="2714620"/>
            <a:ext cx="8135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kumimoji="0" lang="ru-RU" altLang="ru-RU" sz="36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 ВОЗМОЖНОСТИ:</a:t>
            </a:r>
            <a:endParaRPr kumimoji="0" lang="ru-RU" altLang="ru-RU" sz="1800" dirty="0"/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развитие </a:t>
            </a:r>
            <a:r>
              <a:rPr kumimoji="0" lang="ru-RU" altLang="ru-RU" sz="1800" dirty="0">
                <a:solidFill>
                  <a:srgbClr val="FF0066"/>
                </a:solidFill>
              </a:rPr>
              <a:t>фонематической дифференциации на материале твердых и мягких согласных </a:t>
            </a:r>
            <a:r>
              <a:rPr kumimoji="0" lang="ru-RU" altLang="ru-RU" sz="1800" dirty="0" smtClean="0">
                <a:solidFill>
                  <a:srgbClr val="FF0066"/>
                </a:solidFill>
              </a:rPr>
              <a:t>звуков в начале слова</a:t>
            </a:r>
            <a:endParaRPr kumimoji="0" lang="ru-RU" altLang="ru-RU" sz="1800" dirty="0">
              <a:solidFill>
                <a:srgbClr val="FF0066"/>
              </a:solidFill>
            </a:endParaRPr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повышение мотивации для исправления недостатков речи детей</a:t>
            </a:r>
          </a:p>
          <a:p>
            <a:pPr>
              <a:defRPr/>
            </a:pPr>
            <a:r>
              <a:rPr kumimoji="0" lang="ru-RU" altLang="ru-RU" sz="1800" dirty="0" smtClean="0">
                <a:solidFill>
                  <a:srgbClr val="FF0066"/>
                </a:solidFill>
              </a:rPr>
              <a:t>развитие психологической базы речи: восприятия, внимания и мышления за счет повышения уровня наглядности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Мягкие звуки обозначаются зеленым цветом – </a:t>
            </a:r>
            <a:r>
              <a:rPr lang="ru-RU" sz="2400" dirty="0" err="1" smtClean="0">
                <a:solidFill>
                  <a:srgbClr val="00B050"/>
                </a:solidFill>
              </a:rPr>
              <a:t>Пь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Мь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Вь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>и т.д. (</a:t>
            </a:r>
            <a:r>
              <a:rPr lang="ru-RU" sz="2400" dirty="0" smtClean="0">
                <a:solidFill>
                  <a:srgbClr val="00B050"/>
                </a:solidFill>
              </a:rPr>
              <a:t>М</a:t>
            </a:r>
            <a:r>
              <a:rPr lang="ru-RU" sz="2400" dirty="0" smtClean="0"/>
              <a:t>яч) </a:t>
            </a:r>
          </a:p>
          <a:p>
            <a:r>
              <a:rPr lang="ru-RU" sz="2400" dirty="0" smtClean="0"/>
              <a:t>Твердые звуки обозначаются синим цветом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П, М, В </a:t>
            </a:r>
            <a:r>
              <a:rPr lang="ru-RU" sz="2400" dirty="0" smtClean="0"/>
              <a:t>и т.д. (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2400" dirty="0" smtClean="0"/>
              <a:t>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2400" dirty="0" smtClean="0"/>
              <a:t>а)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419350"/>
            <a:ext cx="4629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752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5619750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942138" y="56181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679450" y="55911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Г</a:t>
            </a:r>
          </a:p>
        </p:txBody>
      </p:sp>
      <p:pic>
        <p:nvPicPr>
          <p:cNvPr id="58374" name="Picture 2" descr="http://www.playcast.ru/uploads/2015/11/12/158480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188" y="2492375"/>
            <a:ext cx="32337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 descr="http://breakingmuscle.co.uk/uk/sites/default/files/imagecache/full_width/images/headline/may_25_2012_-_633pm/shutterstock_905571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>
            <a:fillRect/>
          </a:stretch>
        </p:blipFill>
        <p:spPr bwMode="auto">
          <a:xfrm>
            <a:off x="5248275" y="2101850"/>
            <a:ext cx="237966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F57A318.wav">
            <a:hlinkClick r:id="" action="ppaction://media"/>
          </p:cNvPr>
          <p:cNvPicPr>
            <a:picLocks noChangeAspect="1"/>
          </p:cNvPicPr>
          <p:nvPr>
            <a:wavAudioFile r:embed="rId1" name="F57AA54A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76475"/>
            <a:ext cx="46275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237163"/>
            <a:ext cx="1728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0419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516563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7116763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679450" y="54625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>
                <a:solidFill>
                  <a:schemeClr val="tx1"/>
                </a:solidFill>
              </a:rPr>
              <a:t>Д</a:t>
            </a:r>
          </a:p>
        </p:txBody>
      </p:sp>
      <p:pic>
        <p:nvPicPr>
          <p:cNvPr id="5" name="C224381.wav">
            <a:hlinkClick r:id="" action="ppaction://media"/>
          </p:cNvPr>
          <p:cNvPicPr>
            <a:picLocks noChangeAspect="1"/>
          </p:cNvPicPr>
          <p:nvPr>
            <a:wavAudioFile r:embed="rId1" name="C224E54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2" descr="http://cs628224.vk.me/v628224556/1e201/nDZ3kzLsF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912938"/>
            <a:ext cx="352425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4" descr="http://www.clker.com/cliparts/P/Z/j/O/i/F/green-sofa-couch-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084513"/>
            <a:ext cx="32893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133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89588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500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373688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38950" y="56229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458788" y="56229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Б</a:t>
            </a:r>
          </a:p>
        </p:txBody>
      </p:sp>
      <p:pic>
        <p:nvPicPr>
          <p:cNvPr id="64518" name="Picture 6" descr="http://img-fotki.yandex.ru/get/4809/valenta-mog.136/0_6dd94_c6f68682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997075"/>
            <a:ext cx="26003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8" descr="http://www.playcast.ru/uploads/2016/03/10/177628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276475"/>
            <a:ext cx="2808287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771443.wav">
            <a:hlinkClick r:id="" action="ppaction://media"/>
          </p:cNvPr>
          <p:cNvPicPr>
            <a:picLocks noChangeAspect="1"/>
          </p:cNvPicPr>
          <p:nvPr>
            <a:wavAudioFile r:embed="rId1" name="C771CB2F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86000"/>
            <a:ext cx="46291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392738"/>
            <a:ext cx="17287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5445125"/>
            <a:ext cx="645795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0038" y="1844675"/>
            <a:ext cx="1200150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825" y="1844675"/>
            <a:ext cx="1200150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0" b="1" dirty="0">
              <a:solidFill>
                <a:schemeClr val="tx1"/>
              </a:solidFill>
            </a:endParaRPr>
          </a:p>
        </p:txBody>
      </p:sp>
      <p:pic>
        <p:nvPicPr>
          <p:cNvPr id="38917" name="Picture 4" descr="C:\Users\Татьяна\Downloads\маша рассказ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021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L:\опасность\pink_arrow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3543" flipH="1">
            <a:off x="5740400" y="469582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03350" y="333375"/>
            <a:ext cx="60975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ru-RU" sz="54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Играем с Машей</a:t>
            </a:r>
            <a:endParaRPr kumimoji="0" lang="ru-RU" sz="5400" b="1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FFA33915.wav">
            <a:hlinkClick r:id="" action="ppaction://media"/>
          </p:cNvPr>
          <p:cNvPicPr>
            <a:picLocks noChangeAspect="1"/>
          </p:cNvPicPr>
          <p:nvPr>
            <a:wavAudioFile r:embed="rId1" name="FFA3B8F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4" descr="L:\опасность\pink_arrow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0833" flipH="1">
            <a:off x="2292350" y="46767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656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89588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656388" y="55292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814388" y="546893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З</a:t>
            </a:r>
          </a:p>
        </p:txBody>
      </p:sp>
      <p:pic>
        <p:nvPicPr>
          <p:cNvPr id="5" name="CD46506.wav">
            <a:hlinkClick r:id="" action="ppaction://media"/>
          </p:cNvPr>
          <p:cNvPicPr>
            <a:picLocks noChangeAspect="1"/>
          </p:cNvPicPr>
          <p:nvPr>
            <a:wavAudioFile r:embed="rId1" name="CD46D91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9" descr="http://gallery.yopriceville.com/var/resizes/Free-Clipart-Pictures/Fall-PNG/Rainbow_Umbrella_PNG_Clipart_Image.png?m=144128203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305050"/>
            <a:ext cx="40259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1" descr="http://hameleons.com/uploads/posts/2013-03/1362221371_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93900"/>
            <a:ext cx="20161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06650"/>
            <a:ext cx="41719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300663"/>
            <a:ext cx="1728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9635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225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516563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713" y="692150"/>
            <a:ext cx="4895850" cy="9366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C3399"/>
                </a:solidFill>
                <a:latin typeface="Arial Black" panose="020B0A04020102020204" pitchFamily="34" charset="0"/>
              </a:rPr>
              <a:t>Молодец!</a:t>
            </a:r>
            <a:endParaRPr lang="ru-RU" sz="6000" b="1" dirty="0">
              <a:solidFill>
                <a:srgbClr val="CC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70659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412875"/>
            <a:ext cx="5426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7B4A568.wav">
            <a:hlinkClick r:id="" action="ppaction://media"/>
          </p:cNvPr>
          <p:cNvPicPr>
            <a:picLocks noChangeAspect="1"/>
          </p:cNvPicPr>
          <p:nvPr>
            <a:wavAudioFile r:embed="rId1" name="7B4ACFF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7818" y="6143644"/>
            <a:ext cx="330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5"/>
              </a:rPr>
              <a:t>Источник: </a:t>
            </a:r>
            <a:r>
              <a:rPr lang="en-US" dirty="0" smtClean="0">
                <a:hlinkClick r:id="rId5"/>
              </a:rPr>
              <a:t>https://videouroki.net/</a:t>
            </a:r>
            <a:endParaRPr lang="ru-RU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58000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1038225" y="568960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3956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13" descr="http://elfpix.ru/files/elfpix/imagecache/max/image/1/2010/01/25/lin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540000"/>
            <a:ext cx="19875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0188" y="400050"/>
            <a:ext cx="1217612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П</a:t>
            </a:r>
          </a:p>
        </p:txBody>
      </p:sp>
      <p:pic>
        <p:nvPicPr>
          <p:cNvPr id="5" name="6BF03978.wav">
            <a:hlinkClick r:id="" action="ppaction://media"/>
          </p:cNvPr>
          <p:cNvPicPr>
            <a:picLocks noChangeAspect="1"/>
          </p:cNvPicPr>
          <p:nvPr>
            <a:wavAudioFile r:embed="rId1" name="6BF0319B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35263" y="836613"/>
            <a:ext cx="3244850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1066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87675" y="981075"/>
            <a:ext cx="3357563" cy="1079500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81525"/>
            <a:ext cx="1728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3543">
            <a:off x="6891338" y="55435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L:\опасность\pink_arrow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6120">
            <a:off x="962025" y="5526088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250" y="258763"/>
            <a:ext cx="5976938" cy="15097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0188" y="400050"/>
            <a:ext cx="1082675" cy="1227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0" b="1" dirty="0">
                <a:solidFill>
                  <a:schemeClr val="tx1"/>
                </a:solidFill>
              </a:rPr>
              <a:t>В</a:t>
            </a:r>
          </a:p>
        </p:txBody>
      </p:sp>
      <p:pic>
        <p:nvPicPr>
          <p:cNvPr id="43014" name="Picture 2" descr="http://www.zooclub.ru/attach/25000/25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57413"/>
            <a:ext cx="265271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http://modelistam.com.ua/images/000055_red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379663"/>
            <a:ext cx="315118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7574040.wav">
            <a:hlinkClick r:id="" action="ppaction://media"/>
          </p:cNvPr>
          <p:cNvPicPr>
            <a:picLocks noChangeAspect="1"/>
          </p:cNvPicPr>
          <p:nvPr>
            <a:wavAudioFile r:embed="rId1" name="175756C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413" y="1268413"/>
            <a:ext cx="4176712" cy="10080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Нет!</a:t>
            </a:r>
            <a:endParaRPr lang="ru-RU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14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17287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613" y="765175"/>
            <a:ext cx="4610100" cy="136842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Да!</a:t>
            </a:r>
            <a:endParaRPr lang="ru-RU" sz="6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5059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 descr="L:\опасность\pink_arrow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45125"/>
            <a:ext cx="1873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3451</TotalTime>
  <Words>183</Words>
  <Application>Microsoft Office PowerPoint</Application>
  <PresentationFormat>Экран (4:3)</PresentationFormat>
  <Paragraphs>50</Paragraphs>
  <Slides>34</Slides>
  <Notes>0</Notes>
  <HiddenSlides>20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Times New Roman</vt:lpstr>
      <vt:lpstr>Тема Office</vt:lpstr>
      <vt:lpstr>1_Тема Office</vt:lpstr>
      <vt:lpstr>2_Тема Office</vt:lpstr>
      <vt:lpstr>Звук мягкий или твёрдый?</vt:lpstr>
      <vt:lpstr>Звук мягкий или твёрдый?</vt:lpstr>
      <vt:lpstr>Мягкий или твёрдый?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116</cp:revision>
  <dcterms:created xsi:type="dcterms:W3CDTF">2008-11-21T13:20:24Z</dcterms:created>
  <dcterms:modified xsi:type="dcterms:W3CDTF">2026-05-26T05:51:07Z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5367010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